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77" r:id="rId3"/>
    <p:sldId id="284" r:id="rId4"/>
    <p:sldId id="285" r:id="rId5"/>
    <p:sldId id="281" r:id="rId6"/>
    <p:sldId id="286" r:id="rId7"/>
    <p:sldId id="287" r:id="rId8"/>
    <p:sldId id="288" r:id="rId9"/>
    <p:sldId id="289" r:id="rId10"/>
    <p:sldId id="279" r:id="rId11"/>
    <p:sldId id="290" r:id="rId12"/>
    <p:sldId id="291" r:id="rId13"/>
    <p:sldId id="293" r:id="rId14"/>
    <p:sldId id="292" r:id="rId15"/>
    <p:sldId id="294" r:id="rId16"/>
    <p:sldId id="295" r:id="rId17"/>
    <p:sldId id="296" r:id="rId18"/>
    <p:sldId id="28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k-mpovalec" initials="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56F65D92-AF6C-4ABA-BA93-9C4B17D89E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0CD251A3-CD7F-4239-8422-83EC3AC2DA4A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F523FB26-19EB-4337-909C-AAFF6FBC89EE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23" name="TekstniOkvir 22">
            <a:extLst>
              <a:ext uri="{FF2B5EF4-FFF2-40B4-BE49-F238E27FC236}">
                <a16:creationId xmlns:a16="http://schemas.microsoft.com/office/drawing/2014/main" id="{DF9EDDA0-ADEA-4E97-A6FB-D2A21948BDAB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hyperlink" Target="https://pl.wiktionary.org/wiki/zygota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1.jpeg"/><Relationship Id="rId4" Type="http://schemas.openxmlformats.org/officeDocument/2006/relationships/image" Target="../media/image23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fragile-progress-in-early-childhood-education-could-be-undone-19718" TargetMode="External"/><Relationship Id="rId7" Type="http://schemas.openxmlformats.org/officeDocument/2006/relationships/hyperlink" Target="https://pxhere.com/en/photo/802451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hyperlink" Target="https://www.childandfamilyblog.com/early-childhood-development/learning-math-science-technology-preschoolershoolers/" TargetMode="Externa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hyperlink" Target="http://theconversation.com/natural-hormone-therapy-no-panacea-for-menopause-symptoms-25869" TargetMode="External"/><Relationship Id="rId7" Type="http://schemas.openxmlformats.org/officeDocument/2006/relationships/hyperlink" Target="https://www.nurse24.it/dossier/salute/fitoestrogeni-e-fitoprogestinici-in-menopausa.html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hyperlink" Target="https://en.wikipedia.org/wiki/Bob_Davis_(businessman)" TargetMode="External"/><Relationship Id="rId5" Type="http://schemas.openxmlformats.org/officeDocument/2006/relationships/hyperlink" Target="https://gardengal1.wordpress.com/2012/02/09/balancedpossibly/" TargetMode="External"/><Relationship Id="rId10" Type="http://schemas.openxmlformats.org/officeDocument/2006/relationships/image" Target="../media/image48.jpeg"/><Relationship Id="rId4" Type="http://schemas.openxmlformats.org/officeDocument/2006/relationships/image" Target="../media/image45.jpeg"/><Relationship Id="rId9" Type="http://schemas.openxmlformats.org/officeDocument/2006/relationships/hyperlink" Target="http://iraniangynecologist.blogspot.com/2011/07/blog-post_23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hyperlink" Target="http://samdailytimes.blogspot.com/2012_12_31_archive.html" TargetMode="External"/><Relationship Id="rId7" Type="http://schemas.openxmlformats.org/officeDocument/2006/relationships/hyperlink" Target="https://pxhere.com/ko/photo/1338726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hyperlink" Target="http://brewminate.com/were-not-ready-for-the-silver-tsunami-of-older-adults-living-with-cancer/" TargetMode="External"/><Relationship Id="rId4" Type="http://schemas.openxmlformats.org/officeDocument/2006/relationships/image" Target="../media/image50.jpeg"/><Relationship Id="rId9" Type="http://schemas.openxmlformats.org/officeDocument/2006/relationships/hyperlink" Target="https://photo.stackexchange.com/questions/82713/why-are-some-portraits-so-sharp-and-others-not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8.png"/><Relationship Id="rId7" Type="http://schemas.openxmlformats.org/officeDocument/2006/relationships/image" Target="../media/image35.jpeg"/><Relationship Id="rId2" Type="http://schemas.openxmlformats.org/officeDocument/2006/relationships/hyperlink" Target="https://www.e-sfera.hr/dodatni-digitalni-sadrzaji/9a69a334-7d76-4f82-bbd1-8be3731bcd2d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hyperlink" Target="http://www.publicdomainpictures.net/view-image.php?image=185576&amp;picture=young-business-woman" TargetMode="External"/><Relationship Id="rId5" Type="http://schemas.openxmlformats.org/officeDocument/2006/relationships/hyperlink" Target="http://samdailytimes.blogspot.com/2012_12_31_archive.html" TargetMode="External"/><Relationship Id="rId10" Type="http://schemas.openxmlformats.org/officeDocument/2006/relationships/image" Target="../media/image56.jpeg"/><Relationship Id="rId4" Type="http://schemas.openxmlformats.org/officeDocument/2006/relationships/image" Target="../media/image49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s://ocontornodasombra.blogspot.com/2013/12/uma-em-cada-200-gravidas-americanas-e.html" TargetMode="External"/><Relationship Id="rId7" Type="http://schemas.openxmlformats.org/officeDocument/2006/relationships/hyperlink" Target="https://buletin.de/bucuresti/analiza-gripa-vs-covid-19-sunt-de-10-ori-mai-multi-morti-de-noul-coronavirus-decat-de-gripa-din-acest-sezon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hyperlink" Target="http://panampost.com/belen-marty/2015/10/21/buenos-aires-set-to-ban-underweight-models-from-the-catwalk/" TargetMode="External"/><Relationship Id="rId4" Type="http://schemas.openxmlformats.org/officeDocument/2006/relationships/image" Target="../media/image15.jpeg"/><Relationship Id="rId9" Type="http://schemas.openxmlformats.org/officeDocument/2006/relationships/hyperlink" Target="https://humannhealth.com/top-15-reasons-why-running-is-good-for-your-health/159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-sfera.hr/dodatni-digitalni-sadrzaji/9a69a334-7d76-4f82-bbd1-8be3731bcd2d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78C4A-66B8-4E81-8760-6E5396AAD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6736" y="616558"/>
            <a:ext cx="7891390" cy="1252945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3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KAKAV JE NAŠ ŽIVOTNI CIKLUS 2</a:t>
            </a:r>
            <a:br>
              <a:rPr lang="hr-HR" sz="3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32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Menstrualni ciklus i oplodnja</a:t>
            </a:r>
            <a:endParaRPr lang="hr-HR" sz="36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8434" name="Picture 2" descr="Newborn, Baby, Feet, Basket, You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9892" y="2340220"/>
            <a:ext cx="2652584" cy="1768390"/>
          </a:xfrm>
          <a:prstGeom prst="rect">
            <a:avLst/>
          </a:prstGeom>
          <a:noFill/>
        </p:spPr>
      </p:pic>
      <p:pic>
        <p:nvPicPr>
          <p:cNvPr id="18436" name="Picture 4" descr="Girl, Teddy Bear, Snuggle, Cute, Ki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2377" y="4110680"/>
            <a:ext cx="2633623" cy="1961871"/>
          </a:xfrm>
          <a:prstGeom prst="rect">
            <a:avLst/>
          </a:prstGeom>
          <a:noFill/>
        </p:spPr>
      </p:pic>
      <p:pic>
        <p:nvPicPr>
          <p:cNvPr id="18442" name="Picture 10" descr="Beautiful, Smile, Girl, Woman, Hap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4239" y="4113470"/>
            <a:ext cx="2653958" cy="1991934"/>
          </a:xfrm>
          <a:prstGeom prst="rect">
            <a:avLst/>
          </a:prstGeom>
          <a:noFill/>
        </p:spPr>
      </p:pic>
      <p:pic>
        <p:nvPicPr>
          <p:cNvPr id="18444" name="Picture 12" descr="Woman, Age, In The Free, Air, Healt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4237" y="2345885"/>
            <a:ext cx="2636810" cy="1764795"/>
          </a:xfrm>
          <a:prstGeom prst="rect">
            <a:avLst/>
          </a:prstGeom>
          <a:noFill/>
        </p:spPr>
      </p:pic>
      <p:pic>
        <p:nvPicPr>
          <p:cNvPr id="9" name="Picture 10" descr="rad3B14B.jpg">
            <a:extLst>
              <a:ext uri="{FF2B5EF4-FFF2-40B4-BE49-F238E27FC236}">
                <a16:creationId xmlns:a16="http://schemas.microsoft.com/office/drawing/2014/main" id="{C72FDB49-E3B3-4327-B248-7C966AB0E2E1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16" y="3534032"/>
            <a:ext cx="1710306" cy="1250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4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avokutnik: zaobljeni kutovi 32">
            <a:extLst>
              <a:ext uri="{FF2B5EF4-FFF2-40B4-BE49-F238E27FC236}">
                <a16:creationId xmlns:a16="http://schemas.microsoft.com/office/drawing/2014/main" id="{58DB4C5F-BF20-423F-AB2B-BFD87532D101}"/>
              </a:ext>
            </a:extLst>
          </p:cNvPr>
          <p:cNvSpPr/>
          <p:nvPr/>
        </p:nvSpPr>
        <p:spPr>
          <a:xfrm>
            <a:off x="172114" y="114371"/>
            <a:ext cx="2689934" cy="71021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Životni ciklus čovjeka</a:t>
            </a:r>
          </a:p>
        </p:txBody>
      </p:sp>
      <p:sp>
        <p:nvSpPr>
          <p:cNvPr id="34" name="Prugasta strelica udesno 33">
            <a:extLst>
              <a:ext uri="{FF2B5EF4-FFF2-40B4-BE49-F238E27FC236}">
                <a16:creationId xmlns:a16="http://schemas.microsoft.com/office/drawing/2014/main" id="{50ABF8A1-4870-4FF1-872F-C97D7EBAE9E6}"/>
              </a:ext>
            </a:extLst>
          </p:cNvPr>
          <p:cNvSpPr/>
          <p:nvPr/>
        </p:nvSpPr>
        <p:spPr>
          <a:xfrm rot="16200000">
            <a:off x="3038399" y="3120481"/>
            <a:ext cx="1417716" cy="592165"/>
          </a:xfrm>
          <a:prstGeom prst="striped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MITOZA</a:t>
            </a:r>
          </a:p>
        </p:txBody>
      </p:sp>
      <p:pic>
        <p:nvPicPr>
          <p:cNvPr id="35" name="Picture 10" descr="rad3B14B.jpg">
            <a:extLst>
              <a:ext uri="{FF2B5EF4-FFF2-40B4-BE49-F238E27FC236}">
                <a16:creationId xmlns:a16="http://schemas.microsoft.com/office/drawing/2014/main" id="{A2F2BD8E-1695-480F-ABB1-7858C7378C4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99" y="5501516"/>
            <a:ext cx="1417716" cy="1116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rad84F49.jpg">
            <a:extLst>
              <a:ext uri="{FF2B5EF4-FFF2-40B4-BE49-F238E27FC236}">
                <a16:creationId xmlns:a16="http://schemas.microsoft.com/office/drawing/2014/main" id="{1FAB28B2-55E0-4880-9A83-D52F403A41E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020" y="661163"/>
            <a:ext cx="775123" cy="2056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radE213B.jpg">
            <a:extLst>
              <a:ext uri="{FF2B5EF4-FFF2-40B4-BE49-F238E27FC236}">
                <a16:creationId xmlns:a16="http://schemas.microsoft.com/office/drawing/2014/main" id="{72EB9028-0142-452A-9F38-518DEFB6AFF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330" y="661163"/>
            <a:ext cx="687296" cy="2056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Prugasta strelica udesno 33">
            <a:extLst>
              <a:ext uri="{FF2B5EF4-FFF2-40B4-BE49-F238E27FC236}">
                <a16:creationId xmlns:a16="http://schemas.microsoft.com/office/drawing/2014/main" id="{F095904D-761B-41FD-B302-4BBA9D209768}"/>
              </a:ext>
            </a:extLst>
          </p:cNvPr>
          <p:cNvSpPr/>
          <p:nvPr/>
        </p:nvSpPr>
        <p:spPr>
          <a:xfrm>
            <a:off x="5158972" y="1635518"/>
            <a:ext cx="1417716" cy="592165"/>
          </a:xfrm>
          <a:prstGeom prst="striped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MITOZA</a:t>
            </a:r>
          </a:p>
        </p:txBody>
      </p:sp>
      <p:pic>
        <p:nvPicPr>
          <p:cNvPr id="40" name="Slika 39">
            <a:extLst>
              <a:ext uri="{FF2B5EF4-FFF2-40B4-BE49-F238E27FC236}">
                <a16:creationId xmlns:a16="http://schemas.microsoft.com/office/drawing/2014/main" id="{8B6C6092-3E4A-4706-B07E-77ACFF7E75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5513" r="35701"/>
          <a:stretch/>
        </p:blipFill>
        <p:spPr>
          <a:xfrm>
            <a:off x="3323279" y="996670"/>
            <a:ext cx="1286361" cy="1417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49B4D80-3949-40DE-A75F-21ACEBED1C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0901" r="11295"/>
          <a:stretch/>
        </p:blipFill>
        <p:spPr>
          <a:xfrm>
            <a:off x="3079227" y="4277654"/>
            <a:ext cx="1336056" cy="1287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" name="Prugasta strelica udesno 33">
            <a:extLst>
              <a:ext uri="{FF2B5EF4-FFF2-40B4-BE49-F238E27FC236}">
                <a16:creationId xmlns:a16="http://schemas.microsoft.com/office/drawing/2014/main" id="{0CAA8C64-825B-43A4-869C-81E3CB0BD998}"/>
              </a:ext>
            </a:extLst>
          </p:cNvPr>
          <p:cNvSpPr/>
          <p:nvPr/>
        </p:nvSpPr>
        <p:spPr>
          <a:xfrm rot="8926356">
            <a:off x="7060399" y="5584238"/>
            <a:ext cx="906366" cy="407147"/>
          </a:xfrm>
          <a:prstGeom prst="stripedRight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5" name="Prugasta strelica udesno 33">
            <a:extLst>
              <a:ext uri="{FF2B5EF4-FFF2-40B4-BE49-F238E27FC236}">
                <a16:creationId xmlns:a16="http://schemas.microsoft.com/office/drawing/2014/main" id="{688BFE8F-DE61-4F31-A2DE-ED2A77540BF9}"/>
              </a:ext>
            </a:extLst>
          </p:cNvPr>
          <p:cNvSpPr/>
          <p:nvPr/>
        </p:nvSpPr>
        <p:spPr>
          <a:xfrm rot="12248178">
            <a:off x="4457924" y="5608162"/>
            <a:ext cx="988459" cy="419892"/>
          </a:xfrm>
          <a:prstGeom prst="stripedRight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6" name="TekstniOkvir 45">
            <a:extLst>
              <a:ext uri="{FF2B5EF4-FFF2-40B4-BE49-F238E27FC236}">
                <a16:creationId xmlns:a16="http://schemas.microsoft.com/office/drawing/2014/main" id="{64EFD687-AAAB-4AD0-81C8-96051F1CA3A4}"/>
              </a:ext>
            </a:extLst>
          </p:cNvPr>
          <p:cNvSpPr txBox="1"/>
          <p:nvPr/>
        </p:nvSpPr>
        <p:spPr>
          <a:xfrm>
            <a:off x="5650868" y="5055089"/>
            <a:ext cx="1256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oplodnja</a:t>
            </a:r>
          </a:p>
        </p:txBody>
      </p:sp>
      <p:sp>
        <p:nvSpPr>
          <p:cNvPr id="47" name="TekstniOkvir 46">
            <a:extLst>
              <a:ext uri="{FF2B5EF4-FFF2-40B4-BE49-F238E27FC236}">
                <a16:creationId xmlns:a16="http://schemas.microsoft.com/office/drawing/2014/main" id="{1B66AB0A-AB09-4CC9-9042-4B6680D14A60}"/>
              </a:ext>
            </a:extLst>
          </p:cNvPr>
          <p:cNvSpPr txBox="1"/>
          <p:nvPr/>
        </p:nvSpPr>
        <p:spPr>
          <a:xfrm>
            <a:off x="9566900" y="4330307"/>
            <a:ext cx="125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spolne stanice</a:t>
            </a:r>
          </a:p>
        </p:txBody>
      </p:sp>
      <p:sp>
        <p:nvSpPr>
          <p:cNvPr id="48" name="TekstniOkvir 47">
            <a:extLst>
              <a:ext uri="{FF2B5EF4-FFF2-40B4-BE49-F238E27FC236}">
                <a16:creationId xmlns:a16="http://schemas.microsoft.com/office/drawing/2014/main" id="{F16446CE-5F9F-4AF1-BDA3-8F98C28EB076}"/>
              </a:ext>
            </a:extLst>
          </p:cNvPr>
          <p:cNvSpPr txBox="1"/>
          <p:nvPr/>
        </p:nvSpPr>
        <p:spPr>
          <a:xfrm>
            <a:off x="1843642" y="4662407"/>
            <a:ext cx="94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chemeClr val="bg1"/>
                </a:solidFill>
              </a:rPr>
              <a:t>zigota</a:t>
            </a:r>
            <a:endParaRPr lang="hr-HR" i="1" dirty="0">
              <a:solidFill>
                <a:schemeClr val="bg1"/>
              </a:solidFill>
            </a:endParaRPr>
          </a:p>
        </p:txBody>
      </p:sp>
      <p:sp>
        <p:nvSpPr>
          <p:cNvPr id="49" name="TekstniOkvir 48">
            <a:extLst>
              <a:ext uri="{FF2B5EF4-FFF2-40B4-BE49-F238E27FC236}">
                <a16:creationId xmlns:a16="http://schemas.microsoft.com/office/drawing/2014/main" id="{8211BC14-DA86-4826-BADC-2E06DF518851}"/>
              </a:ext>
            </a:extLst>
          </p:cNvPr>
          <p:cNvSpPr txBox="1"/>
          <p:nvPr/>
        </p:nvSpPr>
        <p:spPr>
          <a:xfrm>
            <a:off x="2079453" y="1642094"/>
            <a:ext cx="94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dijete</a:t>
            </a:r>
          </a:p>
        </p:txBody>
      </p:sp>
      <p:sp>
        <p:nvSpPr>
          <p:cNvPr id="50" name="TekstniOkvir 49">
            <a:extLst>
              <a:ext uri="{FF2B5EF4-FFF2-40B4-BE49-F238E27FC236}">
                <a16:creationId xmlns:a16="http://schemas.microsoft.com/office/drawing/2014/main" id="{5D4A5FE1-B51A-440F-9491-AC6445A76A2E}"/>
              </a:ext>
            </a:extLst>
          </p:cNvPr>
          <p:cNvSpPr txBox="1"/>
          <p:nvPr/>
        </p:nvSpPr>
        <p:spPr>
          <a:xfrm>
            <a:off x="9098814" y="1039891"/>
            <a:ext cx="125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odrastao čovjek</a:t>
            </a:r>
          </a:p>
        </p:txBody>
      </p:sp>
      <p:sp>
        <p:nvSpPr>
          <p:cNvPr id="51" name="Prugasta strelica udesno 33">
            <a:extLst>
              <a:ext uri="{FF2B5EF4-FFF2-40B4-BE49-F238E27FC236}">
                <a16:creationId xmlns:a16="http://schemas.microsoft.com/office/drawing/2014/main" id="{06FF8BE2-0307-4713-B61C-6B67A929A1ED}"/>
              </a:ext>
            </a:extLst>
          </p:cNvPr>
          <p:cNvSpPr/>
          <p:nvPr/>
        </p:nvSpPr>
        <p:spPr>
          <a:xfrm rot="5400000">
            <a:off x="6899240" y="3132918"/>
            <a:ext cx="1228680" cy="592165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MEJOZA</a:t>
            </a:r>
          </a:p>
        </p:txBody>
      </p:sp>
      <p:sp>
        <p:nvSpPr>
          <p:cNvPr id="52" name="Prugasta strelica udesno 33">
            <a:extLst>
              <a:ext uri="{FF2B5EF4-FFF2-40B4-BE49-F238E27FC236}">
                <a16:creationId xmlns:a16="http://schemas.microsoft.com/office/drawing/2014/main" id="{2894BA48-1D30-4B3F-834A-AE34057DA65A}"/>
              </a:ext>
            </a:extLst>
          </p:cNvPr>
          <p:cNvSpPr/>
          <p:nvPr/>
        </p:nvSpPr>
        <p:spPr>
          <a:xfrm rot="5400000">
            <a:off x="8143203" y="3132919"/>
            <a:ext cx="1228679" cy="592166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MEJOZA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8AC5362-68D1-4E00-9944-D19C49D44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352" t="9677" r="16274" b="8762"/>
          <a:stretch/>
        </p:blipFill>
        <p:spPr>
          <a:xfrm>
            <a:off x="6988115" y="4202196"/>
            <a:ext cx="1067505" cy="902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37A726C-1E45-47D5-B8D6-C7675F1CB9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936" r="11352"/>
          <a:stretch/>
        </p:blipFill>
        <p:spPr>
          <a:xfrm>
            <a:off x="8420651" y="4330308"/>
            <a:ext cx="740410" cy="560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676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9" grpId="0" animBg="1"/>
      <p:bldP spid="43" grpId="0" animBg="1"/>
      <p:bldP spid="45" grpId="0" animBg="1"/>
      <p:bldP spid="46" grpId="0"/>
      <p:bldP spid="47" grpId="0"/>
      <p:bldP spid="48" grpId="0"/>
      <p:bldP spid="49" grpId="0"/>
      <p:bldP spid="50" grpId="0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92B1B08C-E770-4AE7-BA87-6AE73D56E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457" y="461638"/>
            <a:ext cx="9445842" cy="2219419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DOJENAČKA DOB </a:t>
            </a:r>
            <a:r>
              <a:rPr lang="hr-HR" sz="2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</a:t>
            </a:r>
            <a:r>
              <a:rPr lang="hr-HR" sz="32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počinje nakon rođenja, dijete je privrženo roditeljima, majčinim mlijekom dobiva sve potrebne hranjive i zaštitne tvari, puno spava, komunicira plačem kada je mokro, žedno, gladno ili bolesno, a tijelo mu naglo raste. </a:t>
            </a:r>
            <a:endParaRPr lang="hr-HR" sz="32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41325B40-CB29-42FB-84E9-7DF3A34DA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614" y="3229219"/>
            <a:ext cx="3040396" cy="2025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5000D4E-A478-4DB5-A67C-E0A76D053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260" y="3964624"/>
            <a:ext cx="3273479" cy="2180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C09826CE-92CD-4E99-8F1F-880056A78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90" y="3229219"/>
            <a:ext cx="3040396" cy="2025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24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92B1B08C-E770-4AE7-BA87-6AE73D56E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824" y="621437"/>
            <a:ext cx="9445842" cy="1828801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DJETINJSTVO</a:t>
            </a:r>
            <a:r>
              <a:rPr lang="hr-HR" sz="2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-</a:t>
            </a:r>
            <a:r>
              <a:rPr lang="hr-HR" sz="32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nastavlja se tjelesni rast, dijete puže pa hoda, razvijaju se zubi, počinje govoriti i oponašati okolinu, uči samostalno jesti, kontrolirati stolicu i mokrenje, kreće u jaslice, vrtić pa u školu. </a:t>
            </a:r>
            <a:endParaRPr lang="hr-HR" sz="32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9DBB1796-F6A7-4542-B76D-4B8E18E9E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48381" y="3552911"/>
            <a:ext cx="2560723" cy="1709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781E810A-B32D-46A9-B1AB-DFD32C9AF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28877" y="3113086"/>
            <a:ext cx="2290309" cy="2443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D63442D9-415B-4F4E-B3C3-AE00145D2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99497" y="3185883"/>
            <a:ext cx="3665640" cy="2443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2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92B1B08C-E770-4AE7-BA87-6AE73D56E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164" y="255648"/>
            <a:ext cx="10679839" cy="3070897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PUBERTET</a:t>
            </a:r>
            <a:r>
              <a:rPr lang="hr-HR" sz="2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hr-HR" sz="22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tijelo naglo raste, kod djevojčica počinje između 10. i 15. godine, a kod dječaka između 12. i 16. godine. Događaju se psihičke i fizičke promjene, počinju se lučiti spolni hormoni i sazrijevati spolne stanice, razvijaju se sporedna spolna obilježja i događaju promjene u ponašanju, emocijama i razmišljanjima. Pojava prve menstruacije / </a:t>
            </a:r>
            <a:r>
              <a:rPr lang="hr-HR" sz="2200" b="1" spc="50" dirty="0" err="1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polucije</a:t>
            </a:r>
            <a:r>
              <a:rPr lang="hr-HR" sz="22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</a:t>
            </a:r>
            <a:br>
              <a:rPr lang="hr-HR" sz="22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2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POLUCIJA - je spontano izbacivanje sperme koje se najčešće događa noću</a:t>
            </a:r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</a:t>
            </a:r>
            <a:endParaRPr lang="hr-HR" sz="32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F3B78B6-ACAD-482A-A9F2-ED15D8FC8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412" y="4798952"/>
            <a:ext cx="2451947" cy="183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F6989FC-4A09-49AA-9BBD-62DD27A2D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823" y="3120700"/>
            <a:ext cx="1972698" cy="1479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926A16A-098A-4731-95EF-54A05C4C56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35" t="490"/>
          <a:stretch/>
        </p:blipFill>
        <p:spPr>
          <a:xfrm>
            <a:off x="4572000" y="3992880"/>
            <a:ext cx="1711604" cy="2655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0CF06D7-FF56-4BA6-B9D7-24D0D423F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94" y="4564435"/>
            <a:ext cx="1225172" cy="1837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DA5A01F2-2BFD-45AD-A402-C06E90695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101" y="4394377"/>
            <a:ext cx="2802225" cy="183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13AD2FE4-25E9-40ED-8B78-A025CAC3A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0096" y="3992880"/>
            <a:ext cx="2630316" cy="1745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73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92B1B08C-E770-4AE7-BA87-6AE73D56E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457" y="346229"/>
            <a:ext cx="9445842" cy="2095131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MLADENAŠTVO / ADOLESCENCIJA </a:t>
            </a:r>
            <a:r>
              <a:rPr lang="hr-HR" sz="2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</a:t>
            </a:r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postupno završavanje rasta i spolnog razvoja, ali nastavak psihičkog razvoja. Završavanje školovanja i uključivanje u svijet odraslih, zaposlenje, socijalna zrelost i napuštanje roditeljskog doma, osnivanje vlastite obitelji.</a:t>
            </a:r>
            <a:endParaRPr lang="hr-HR" sz="32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246D333-656A-4E03-B125-DBF6C12F0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179" y="2577847"/>
            <a:ext cx="1474531" cy="2219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474E27A-F2CA-4BC3-A652-8A4E95873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594" y="3463592"/>
            <a:ext cx="1369194" cy="204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07557FE-BED9-46E1-B373-E89AF52D9A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92" t="1484" r="4678"/>
          <a:stretch/>
        </p:blipFill>
        <p:spPr>
          <a:xfrm>
            <a:off x="5268310" y="3389544"/>
            <a:ext cx="2905893" cy="2619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F732FC6-E9D0-45C4-9969-703CEC431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001" y="3286729"/>
            <a:ext cx="2711807" cy="2054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18F6F28-7EFD-4541-800E-C3568A8FDD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692" r="54008"/>
          <a:stretch/>
        </p:blipFill>
        <p:spPr>
          <a:xfrm>
            <a:off x="456122" y="4336324"/>
            <a:ext cx="1555558" cy="2125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709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92B1B08C-E770-4AE7-BA87-6AE73D56E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94" y="277413"/>
            <a:ext cx="10511162" cy="2228591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ZRELOST </a:t>
            </a:r>
            <a:r>
              <a:rPr lang="hr-HR" sz="22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počinje oblikovanjem socijalno i psihički zrele osobe, vrhunac stvaralaštva, samostalna briga o sebi i obitelji.</a:t>
            </a:r>
            <a:br>
              <a:rPr lang="hr-HR" sz="22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2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KLIMAKTERIJ - razdoblje muškaraca i žena (45. - 50. god.) kada im spolne žlijezde postupno prestaju raditi.</a:t>
            </a:r>
            <a:br>
              <a:rPr lang="hr-HR" sz="22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2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MENOPAUZA - izostanak menstrualnog ciklusa i prestanak stvaranja jajnih stanica u žena.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3459BCA-74EB-4788-887A-14F9DC75E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6076"/>
          <a:stretch/>
        </p:blipFill>
        <p:spPr>
          <a:xfrm>
            <a:off x="3653536" y="4351996"/>
            <a:ext cx="3155768" cy="1852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BC233EA8-3257-4196-BE8B-2A318432A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80669" y="4428885"/>
            <a:ext cx="2518809" cy="2017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4B65A05-27AB-4A9A-826F-67C6BBC944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180" r="31642"/>
          <a:stretch/>
        </p:blipFill>
        <p:spPr>
          <a:xfrm>
            <a:off x="696156" y="2844800"/>
            <a:ext cx="2564022" cy="2462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9F955662-006C-481D-98A2-4B4285C1D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631842" y="2119924"/>
            <a:ext cx="2216464" cy="1662348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EE0E9B02-76B5-40CA-849E-C4641CE6FC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951408" y="2704840"/>
            <a:ext cx="2375471" cy="206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122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92B1B08C-E770-4AE7-BA87-6AE73D56E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78" y="825917"/>
            <a:ext cx="10511162" cy="2103714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STAROST </a:t>
            </a:r>
            <a:r>
              <a:rPr lang="hr-HR" sz="2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</a:t>
            </a:r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smanjuje se sposobnost obnavljanja stanica i usporavaju procesi i aktivnost organizma, usporeni su pokreti, otežano kretanje, naborana koža, sijeda koža, staračke pjege. Odlazak u mirovinu te je potrebno razumijevanje i briga za starije i bolesne.</a:t>
            </a:r>
            <a:endParaRPr lang="hr-HR" sz="32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6D4848B-46C4-4339-AB72-4D5FEF134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00158" y="3800711"/>
            <a:ext cx="2265433" cy="2265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AF9C4BD-80CC-4413-8BA9-875A4B36DF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1208" t="866"/>
          <a:stretch/>
        </p:blipFill>
        <p:spPr>
          <a:xfrm>
            <a:off x="5590121" y="3798671"/>
            <a:ext cx="2732199" cy="2269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7BE9CA2-48AC-455A-8D29-3B7468BA29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83578" y="3226123"/>
            <a:ext cx="1951125" cy="2945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BAD246F-AFF4-447B-BD80-63C51E1BBB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646850" y="3796631"/>
            <a:ext cx="2861572" cy="2235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106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urning, Obituary, Heart, Die, Death, Dead, Sadn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5391" y="859523"/>
            <a:ext cx="9144000" cy="5143501"/>
          </a:xfrm>
          <a:prstGeom prst="rect">
            <a:avLst/>
          </a:prstGeom>
          <a:noFill/>
        </p:spPr>
      </p:pic>
      <p:sp>
        <p:nvSpPr>
          <p:cNvPr id="3" name="Naslov 1">
            <a:extLst>
              <a:ext uri="{FF2B5EF4-FFF2-40B4-BE49-F238E27FC236}">
                <a16:creationId xmlns:a16="http://schemas.microsoft.com/office/drawing/2014/main" id="{92B1B08C-E770-4AE7-BA87-6AE73D56E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813" y="2123439"/>
            <a:ext cx="4544428" cy="3095335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SMRT </a:t>
            </a:r>
            <a:r>
              <a:rPr lang="hr-HR" sz="2400" b="1" i="1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</a:t>
            </a:r>
            <a:r>
              <a:rPr lang="hr-HR" sz="2000" b="1" i="1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najčešće nastupa starenjem odnosno otkazivanjem pojedinih funkcija organa.</a:t>
            </a:r>
            <a:br>
              <a:rPr lang="hr-HR" sz="2000" b="1" i="1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br>
              <a:rPr lang="hr-HR" sz="2000" b="1" i="1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000" b="1" i="1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Žene obično dulje žive od muškaraca. </a:t>
            </a:r>
            <a:br>
              <a:rPr lang="hr-HR" sz="2000" b="1" i="1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000" b="1" i="1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Prosječni životni vijek u RH je 75 godina za muškarce, a 80 za žene.</a:t>
            </a:r>
            <a:endParaRPr lang="hr-HR" sz="2800" b="1" i="1" spc="50" dirty="0">
              <a:ln w="0"/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89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81A579A8-A60B-4251-B8A4-1F8706165243}"/>
              </a:ext>
            </a:extLst>
          </p:cNvPr>
          <p:cNvSpPr txBox="1"/>
          <p:nvPr/>
        </p:nvSpPr>
        <p:spPr>
          <a:xfrm>
            <a:off x="9469401" y="5450001"/>
            <a:ext cx="184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ZANIMLJIVOSTI</a:t>
            </a:r>
          </a:p>
          <a:p>
            <a:r>
              <a:rPr lang="hr-HR" sz="1600" b="1" dirty="0">
                <a:solidFill>
                  <a:schemeClr val="bg1"/>
                </a:solidFill>
              </a:rPr>
              <a:t>VIZUALNO +</a:t>
            </a:r>
          </a:p>
        </p:txBody>
      </p:sp>
      <p:pic>
        <p:nvPicPr>
          <p:cNvPr id="8" name="Picture 2">
            <a:hlinkClick r:id="rId2"/>
            <a:extLst>
              <a:ext uri="{FF2B5EF4-FFF2-40B4-BE49-F238E27FC236}">
                <a16:creationId xmlns:a16="http://schemas.microsoft.com/office/drawing/2014/main" id="{A8200506-601E-4588-AC54-8632F9908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8451580" y="5323298"/>
            <a:ext cx="762144" cy="77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AC98541-39DC-444F-BEEF-1FC2D3D55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11951" y="2461267"/>
            <a:ext cx="1875884" cy="1875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61A1B56-4E95-43DA-8061-76A372BC7F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090" r="880"/>
          <a:stretch/>
        </p:blipFill>
        <p:spPr>
          <a:xfrm>
            <a:off x="616853" y="2306626"/>
            <a:ext cx="1702477" cy="22447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4AF21A4-B273-4289-A948-3E583696D6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35" t="490"/>
          <a:stretch/>
        </p:blipFill>
        <p:spPr>
          <a:xfrm>
            <a:off x="4311042" y="2366208"/>
            <a:ext cx="1449678" cy="22447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5503454-7A37-4C4B-9F29-1E203700DD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6253" y="2247046"/>
            <a:ext cx="1575939" cy="2363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F1A8492-A385-4B52-8DDD-9EE307CA4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9045" y="2276836"/>
            <a:ext cx="1575940" cy="23043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38C75354-DA9C-450E-8A85-7FBEAE24CE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764786" y="2149898"/>
            <a:ext cx="1724935" cy="25874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0873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DDBEAFB7-F2CC-4FEC-B204-C9196EC619F4}"/>
              </a:ext>
            </a:extLst>
          </p:cNvPr>
          <p:cNvSpPr/>
          <p:nvPr/>
        </p:nvSpPr>
        <p:spPr>
          <a:xfrm>
            <a:off x="653988" y="319220"/>
            <a:ext cx="10884024" cy="251072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Jajne stanice sazrijevaju od puberteta pa do ~ 50. godine.</a:t>
            </a:r>
          </a:p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OVULACIJA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proces pri kojem ~ svakih 28 dana u jajniku unutar mjehurića sazrije 1 jajna 	                stanica, mjehurić pukne i izbaci je prema jajovodu</a:t>
            </a:r>
          </a:p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- nastupa 14 dana prije menstruacije</a:t>
            </a:r>
          </a:p>
          <a:p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MENSTRUACIJA / MJESEČNICA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je pojava ljuštenja sluznice maternice i krvarenja kroz 							            rodnicu koje traje 3 - 7 dana.</a:t>
            </a:r>
          </a:p>
          <a:p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MENSTRUALNI CIKLUSI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su razdoblja od jedne do druge mjesečnice i traju između 26 i 31 dan.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8C63E41-6DCB-4EBA-82FB-34588E635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040" y="3130382"/>
            <a:ext cx="3053920" cy="30863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989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5FB49D26-5450-43B1-A6FD-4F5F78620CC2}"/>
              </a:ext>
            </a:extLst>
          </p:cNvPr>
          <p:cNvSpPr/>
          <p:nvPr/>
        </p:nvSpPr>
        <p:spPr>
          <a:xfrm>
            <a:off x="7148517" y="825302"/>
            <a:ext cx="3175325" cy="87889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Menstruacija - ljuštenje sluznice maternice </a:t>
            </a:r>
            <a:r>
              <a:rPr lang="hr-HR" sz="16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(ako nije došlo do oplodnje)</a:t>
            </a:r>
            <a:endParaRPr lang="hr-HR" i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F5BF0E2E-7736-46C4-A7B6-43538D73853D}"/>
              </a:ext>
            </a:extLst>
          </p:cNvPr>
          <p:cNvSpPr/>
          <p:nvPr/>
        </p:nvSpPr>
        <p:spPr>
          <a:xfrm>
            <a:off x="8267723" y="3378188"/>
            <a:ext cx="2578333" cy="121542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Zadebljanje sluznice maternice, sazrijevanje nove jajne stanice</a:t>
            </a:r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id="{B1BC6E28-45F8-42AF-9AE2-BAF26133AE48}"/>
              </a:ext>
            </a:extLst>
          </p:cNvPr>
          <p:cNvSpPr/>
          <p:nvPr/>
        </p:nvSpPr>
        <p:spPr>
          <a:xfrm>
            <a:off x="4515171" y="6114386"/>
            <a:ext cx="2776413" cy="58382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Ovulacija - </a:t>
            </a:r>
            <a:r>
              <a:rPr lang="hr-HR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mogućnost oplodnje</a:t>
            </a:r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4CAFEE8D-CB4B-4B57-927F-29BE1FD660AF}"/>
              </a:ext>
            </a:extLst>
          </p:cNvPr>
          <p:cNvSpPr/>
          <p:nvPr/>
        </p:nvSpPr>
        <p:spPr>
          <a:xfrm>
            <a:off x="596464" y="1923334"/>
            <a:ext cx="2578333" cy="170772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Sluznica maternice se i dalje </a:t>
            </a:r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zadebljava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hr-HR" sz="16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mogućnost prihvaćanja oplođenog jajašca</a:t>
            </a:r>
            <a:endParaRPr lang="hr-HR" i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id="{8ABFBA53-ECB3-41A2-8053-E5AF635BE5E9}"/>
              </a:ext>
            </a:extLst>
          </p:cNvPr>
          <p:cNvSpPr/>
          <p:nvPr/>
        </p:nvSpPr>
        <p:spPr>
          <a:xfrm>
            <a:off x="372862" y="288485"/>
            <a:ext cx="2689934" cy="71021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Menstrualni ciklus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EF943CB-5EAA-4D88-B718-0FCC7ABFB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190" y="1381759"/>
            <a:ext cx="4533748" cy="44986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243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1735501-CFEC-48D5-AC50-4656B7C09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42" y="2168630"/>
            <a:ext cx="2488023" cy="16576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93D959D-D011-4DDE-A796-C73EA1043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010" y="831350"/>
            <a:ext cx="2401686" cy="15941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6C75F57D-CA82-4B49-ADDF-2EB9FED55D37}"/>
              </a:ext>
            </a:extLst>
          </p:cNvPr>
          <p:cNvSpPr txBox="1"/>
          <p:nvPr/>
        </p:nvSpPr>
        <p:spPr>
          <a:xfrm>
            <a:off x="4175839" y="5190945"/>
            <a:ext cx="275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chemeClr val="bg1"/>
                </a:solidFill>
              </a:rPr>
              <a:t>razine hormona 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D3ECF3F1-98FF-45FC-8DA8-44A6989E385F}"/>
              </a:ext>
            </a:extLst>
          </p:cNvPr>
          <p:cNvSpPr txBox="1"/>
          <p:nvPr/>
        </p:nvSpPr>
        <p:spPr>
          <a:xfrm>
            <a:off x="588122" y="3887236"/>
            <a:ext cx="275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chemeClr val="bg1"/>
                </a:solidFill>
              </a:rPr>
              <a:t>ovulacija i oplodnja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BB8658F4-CAB7-4D19-9AEB-245CE90F7C10}"/>
              </a:ext>
            </a:extLst>
          </p:cNvPr>
          <p:cNvSpPr txBox="1"/>
          <p:nvPr/>
        </p:nvSpPr>
        <p:spPr>
          <a:xfrm>
            <a:off x="8020088" y="5734262"/>
            <a:ext cx="324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>
                <a:solidFill>
                  <a:schemeClr val="bg1"/>
                </a:solidFill>
              </a:rPr>
              <a:t>jutarnja temperatura u vrijeme ovulacije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46845F2B-D28F-464C-ACA7-AA343A05C354}"/>
              </a:ext>
            </a:extLst>
          </p:cNvPr>
          <p:cNvSpPr txBox="1"/>
          <p:nvPr/>
        </p:nvSpPr>
        <p:spPr>
          <a:xfrm>
            <a:off x="8299814" y="2628121"/>
            <a:ext cx="275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chemeClr val="bg1"/>
                </a:solidFill>
              </a:rPr>
              <a:t>ulošci i tamponi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F0E69B2-617E-4035-B462-98E32742F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721" y="3200105"/>
            <a:ext cx="3542472" cy="236017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F1FB64C-15CD-4B52-96AB-C21BBD422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6991" y="965315"/>
            <a:ext cx="3669774" cy="40642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028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E80D8804-7909-4960-BDD1-820778F8C4AC}"/>
              </a:ext>
            </a:extLst>
          </p:cNvPr>
          <p:cNvSpPr/>
          <p:nvPr/>
        </p:nvSpPr>
        <p:spPr>
          <a:xfrm>
            <a:off x="903648" y="644905"/>
            <a:ext cx="5928343" cy="25533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Menstruacija može kasniti ili izostati zbog:</a:t>
            </a:r>
          </a:p>
          <a:p>
            <a:pPr algn="ctr"/>
            <a:r>
              <a:rPr lang="hr-H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poremećaja hormona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velikih tjelesnih napora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bolesti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anoreksije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trudnoće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CB8FEA6-0C16-44CB-BF3D-E43F021CC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-296" r="6636" b="1"/>
          <a:stretch/>
        </p:blipFill>
        <p:spPr>
          <a:xfrm>
            <a:off x="7865615" y="3804197"/>
            <a:ext cx="3383083" cy="24228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0D63303-AEF9-4F66-988F-959F38E008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2408" t="347"/>
          <a:stretch/>
        </p:blipFill>
        <p:spPr>
          <a:xfrm>
            <a:off x="7865614" y="1003177"/>
            <a:ext cx="3302211" cy="20906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D765EB43-63B2-4410-8884-C36B507F31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5657" t="3044" r="19561"/>
          <a:stretch/>
        </p:blipFill>
        <p:spPr>
          <a:xfrm>
            <a:off x="4514791" y="3526562"/>
            <a:ext cx="2703853" cy="29781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C472ABDD-7B2A-4766-B0D6-B4C7CE4C4C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99186" y="3659729"/>
            <a:ext cx="3468634" cy="23109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69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81A579A8-A60B-4251-B8A4-1F8706165243}"/>
              </a:ext>
            </a:extLst>
          </p:cNvPr>
          <p:cNvSpPr txBox="1"/>
          <p:nvPr/>
        </p:nvSpPr>
        <p:spPr>
          <a:xfrm>
            <a:off x="9405985" y="5236641"/>
            <a:ext cx="184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solidFill>
                  <a:schemeClr val="bg1"/>
                </a:solidFill>
              </a:rPr>
              <a:t>ZANIMLJIVOSTI</a:t>
            </a:r>
          </a:p>
          <a:p>
            <a:pPr algn="ctr"/>
            <a:r>
              <a:rPr lang="hr-HR" sz="1600" b="1" dirty="0">
                <a:solidFill>
                  <a:schemeClr val="bg1"/>
                </a:solidFill>
              </a:rPr>
              <a:t>ISTRAŽI</a:t>
            </a:r>
          </a:p>
        </p:txBody>
      </p:sp>
      <p:pic>
        <p:nvPicPr>
          <p:cNvPr id="8" name="Picture 2">
            <a:hlinkClick r:id="rId2"/>
            <a:extLst>
              <a:ext uri="{FF2B5EF4-FFF2-40B4-BE49-F238E27FC236}">
                <a16:creationId xmlns:a16="http://schemas.microsoft.com/office/drawing/2014/main" id="{A8200506-601E-4588-AC54-8632F9908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9948198" y="4399514"/>
            <a:ext cx="762144" cy="77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44466B28-97D8-478E-936E-3596404F920B}"/>
              </a:ext>
            </a:extLst>
          </p:cNvPr>
          <p:cNvSpPr/>
          <p:nvPr/>
        </p:nvSpPr>
        <p:spPr>
          <a:xfrm>
            <a:off x="373341" y="451666"/>
            <a:ext cx="11434438" cy="178100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Nakon sazrijevanja jajne stanice moguća je oplodnja.</a:t>
            </a:r>
          </a:p>
          <a:p>
            <a:pPr algn="just"/>
            <a:r>
              <a:rPr lang="hr-H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OPLODNJA</a:t>
            </a: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stapanje jezgara muške i ženske spolne stanice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(spermija i jajne stanice) pri čemu nastaje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ZIGOTA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oplođena jajna stanica koja sadrži 2n broj kromosoma.</a:t>
            </a:r>
          </a:p>
          <a:p>
            <a:pPr algn="just"/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0" descr="rad3B14B.jpg">
            <a:extLst>
              <a:ext uri="{FF2B5EF4-FFF2-40B4-BE49-F238E27FC236}">
                <a16:creationId xmlns:a16="http://schemas.microsoft.com/office/drawing/2014/main" id="{7A0D35AE-FC50-4F4E-8FC1-6C28E9E9FC8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769" y="2620123"/>
            <a:ext cx="2835771" cy="2221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677CBAC2-B087-465B-A177-E770AFCC27AA}"/>
              </a:ext>
            </a:extLst>
          </p:cNvPr>
          <p:cNvSpPr txBox="1"/>
          <p:nvPr/>
        </p:nvSpPr>
        <p:spPr>
          <a:xfrm>
            <a:off x="5510074" y="4967178"/>
            <a:ext cx="191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prikaz oplodnje</a:t>
            </a: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7960F8ED-86E0-4227-B085-19A4DC3FAB5A}"/>
              </a:ext>
            </a:extLst>
          </p:cNvPr>
          <p:cNvSpPr/>
          <p:nvPr/>
        </p:nvSpPr>
        <p:spPr>
          <a:xfrm>
            <a:off x="960078" y="2730197"/>
            <a:ext cx="3461002" cy="200100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spermalna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stanica (n = 23)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jajna stanica (n = 23)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2n (46)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D8CF0872-BF8D-4A57-AA94-6DBA42B6937A}"/>
              </a:ext>
            </a:extLst>
          </p:cNvPr>
          <p:cNvSpPr txBox="1"/>
          <p:nvPr/>
        </p:nvSpPr>
        <p:spPr>
          <a:xfrm>
            <a:off x="6468863" y="3275860"/>
            <a:ext cx="62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n=23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A341AE09-8D5A-438B-932D-BDE125D77E35}"/>
              </a:ext>
            </a:extLst>
          </p:cNvPr>
          <p:cNvSpPr txBox="1"/>
          <p:nvPr/>
        </p:nvSpPr>
        <p:spPr>
          <a:xfrm>
            <a:off x="7085135" y="3817196"/>
            <a:ext cx="62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n=23</a:t>
            </a:r>
          </a:p>
        </p:txBody>
      </p:sp>
    </p:spTree>
    <p:extLst>
      <p:ext uri="{BB962C8B-B14F-4D97-AF65-F5344CB8AC3E}">
        <p14:creationId xmlns:p14="http://schemas.microsoft.com/office/powerpoint/2010/main" val="22845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2" grpId="0"/>
      <p:bldP spid="9" grpId="0" animBg="1"/>
      <p:bldP spid="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id="{F7319C8E-EB08-4FDA-BD96-D36305804AB9}"/>
              </a:ext>
            </a:extLst>
          </p:cNvPr>
          <p:cNvSpPr/>
          <p:nvPr/>
        </p:nvSpPr>
        <p:spPr>
          <a:xfrm>
            <a:off x="654958" y="745724"/>
            <a:ext cx="10882083" cy="197315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 </a:t>
            </a:r>
            <a:r>
              <a:rPr lang="hr-H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zigote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može razviti novi organizam. Obzirom da </a:t>
            </a:r>
            <a:r>
              <a:rPr lang="hr-H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spermalne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stanice nekoliko dana mogu preživjeti u sluznici ženskog spolnog sustava, do oplodnje može doći i nekoliko dana prije i jedan dan nakon ovulacije.</a:t>
            </a:r>
          </a:p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PLODNI DANI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 razdoblje u kojem je najveća mogućnost oplodnje jajne stanice.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AF35736-8048-4D6E-B110-0ED243AB5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370" y="3124940"/>
            <a:ext cx="4621503" cy="30790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08969814-D2F5-4598-8B42-10DC679227AF}"/>
              </a:ext>
            </a:extLst>
          </p:cNvPr>
          <p:cNvSpPr/>
          <p:nvPr/>
        </p:nvSpPr>
        <p:spPr>
          <a:xfrm>
            <a:off x="3284740" y="3338004"/>
            <a:ext cx="1873188" cy="14648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308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92B1B08C-E770-4AE7-BA87-6AE73D56E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155" y="3233690"/>
            <a:ext cx="6357461" cy="870012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32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Životna razdoblja čovjeka</a:t>
            </a:r>
            <a:endParaRPr lang="hr-HR" sz="36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A0FB5E6-9B26-490E-95D9-BA8D27BC1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90" r="880"/>
          <a:stretch/>
        </p:blipFill>
        <p:spPr>
          <a:xfrm>
            <a:off x="7786239" y="1526959"/>
            <a:ext cx="3248704" cy="4283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5638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92B1B08C-E770-4AE7-BA87-6AE73D56E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5029" y="1988025"/>
            <a:ext cx="6679493" cy="1975855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Prije rođenja čovjeka postoji razdoblje ZAMETKA i PLODA, a nakon rođenja razdoblje DOJENAČKE DOBI, DJETINJSTVA, PUBERTETA, MLADENAŠTVA, ZRELE I STARAČKE DOBI.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0A41FD8-08B3-4048-8C3F-56116EFD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10472" y="5048790"/>
            <a:ext cx="832916" cy="796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1C7BCC85-EBE8-44AF-89B7-13016451AE56}"/>
              </a:ext>
            </a:extLst>
          </p:cNvPr>
          <p:cNvSpPr txBox="1"/>
          <p:nvPr/>
        </p:nvSpPr>
        <p:spPr>
          <a:xfrm>
            <a:off x="6276514" y="4869975"/>
            <a:ext cx="4126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chemeClr val="bg1"/>
                </a:solidFill>
              </a:rPr>
              <a:t>U kojem se životnom razdoblju trenutno nalaziš?</a:t>
            </a:r>
          </a:p>
          <a:p>
            <a:pPr algn="ctr"/>
            <a:r>
              <a:rPr lang="hr-HR" i="1" dirty="0">
                <a:solidFill>
                  <a:schemeClr val="bg1"/>
                </a:solidFill>
              </a:rPr>
              <a:t>Na koji će način promjene koje ti se događaju utjecati na tvoj budući život?</a:t>
            </a: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39DB51EF-C96D-482F-B1DB-DF610F47E75C}"/>
              </a:ext>
            </a:extLst>
          </p:cNvPr>
          <p:cNvSpPr/>
          <p:nvPr/>
        </p:nvSpPr>
        <p:spPr>
          <a:xfrm>
            <a:off x="654958" y="719091"/>
            <a:ext cx="10882083" cy="93215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Dijete prije i nakon rođenja raste, tjelesne stanice mu se dijele mitozom dok ne postane odrastao čovjek.</a:t>
            </a:r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6BD86074-CFE6-453C-AEF6-DD4917D53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956" y="4308401"/>
            <a:ext cx="2440678" cy="1830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467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Soba za sastanke za ion</Template>
  <TotalTime>382</TotalTime>
  <Words>575</Words>
  <Application>Microsoft Office PowerPoint</Application>
  <PresentationFormat>Široki zaslon</PresentationFormat>
  <Paragraphs>61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Soba za sastanke za ion</vt:lpstr>
      <vt:lpstr>KAKAV JE NAŠ ŽIVOTNI CIKLUS 2 Menstrualni ciklus i oplodnja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Životna razdoblja čovjeka</vt:lpstr>
      <vt:lpstr>Prije rođenja čovjeka postoji razdoblje ZAMETKA i PLODA, a nakon rođenja razdoblje DOJENAČKE DOBI, DJETINJSTVA, PUBERTETA, MLADENAŠTVA, ZRELE I STARAČKE DOBI. </vt:lpstr>
      <vt:lpstr>PowerPoint prezentacija</vt:lpstr>
      <vt:lpstr>DOJENAČKA DOB - počinje nakon rođenja, dijete je privrženo roditeljima, majčinim mlijekom dobiva sve potrebne hranjive i zaštitne tvari, puno spava, komunicira plačem kada je mokro, žedno, gladno ili bolesno, a tijelo mu naglo raste. </vt:lpstr>
      <vt:lpstr>DJETINJSTVO - nastavlja se tjelesni rast, dijete puže pa hoda, razvijaju se zubi, počinje govoriti i oponašati okolinu, uči samostalno jesti, kontrolirati stolicu i mokrenje, kreće u jaslice, vrtić pa u školu. </vt:lpstr>
      <vt:lpstr>PUBERTET - tijelo naglo raste, kod djevojčica počinje između 10. i 15. godine, a kod dječaka između 12. i 16. godine. Događaju se psihičke i fizičke promjene, počinju se lučiti spolni hormoni i sazrijevati spolne stanice, razvijaju se sporedna spolna obilježja i događaju promjene u ponašanju, emocijama i razmišljanjima. Pojava prve menstruacije / polucije. POLUCIJA - je spontano izbacivanje sperme koje se najčešće događa noću.</vt:lpstr>
      <vt:lpstr>MLADENAŠTVO / ADOLESCENCIJA - postupno završavanje rasta i spolnog razvoja, ali nastavak psihičkog razvoja. Završavanje školovanja i uključivanje u svijet odraslih, zaposlenje, socijalna zrelost i napuštanje roditeljskog doma, osnivanje vlastite obitelji.</vt:lpstr>
      <vt:lpstr>ZRELOST - počinje oblikovanjem socijalno i psihički zrele osobe, vrhunac stvaralaštva, samostalna briga o sebi i obitelji. KLIMAKTERIJ - razdoblje muškaraca i žena (45. - 50. god.) kada im spolne žlijezde postupno prestaju raditi. MENOPAUZA - izostanak menstrualnog ciklusa i prestanak stvaranja jajnih stanica u žena.</vt:lpstr>
      <vt:lpstr>STAROST - smanjuje se sposobnost obnavljanja stanica i usporavaju procesi i aktivnost organizma, usporeni su pokreti, otežano kretanje, naborana koža, sijeda koža, staračke pjege. Odlazak u mirovinu te je potrebno razumijevanje i briga za starije i bolesne.</vt:lpstr>
      <vt:lpstr>SMRT - najčešće nastupa starenjem odnosno otkazivanjem pojedinih funkcija organa.  Žene obično dulje žive od muškaraca.  Prosječni životni vijek u RH je 75 godina za muškarce, a 80 za žene.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KAKAV JE NAŠ ŽIVOTNI CIKLUS</dc:title>
  <dc:creator>Korisnik</dc:creator>
  <cp:lastModifiedBy>Korisnik</cp:lastModifiedBy>
  <cp:revision>104</cp:revision>
  <dcterms:created xsi:type="dcterms:W3CDTF">2020-06-28T16:33:07Z</dcterms:created>
  <dcterms:modified xsi:type="dcterms:W3CDTF">2020-08-19T19:09:13Z</dcterms:modified>
</cp:coreProperties>
</file>